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99" r:id="rId4"/>
    <p:sldId id="300" r:id="rId5"/>
    <p:sldId id="301" r:id="rId6"/>
    <p:sldId id="298" r:id="rId7"/>
    <p:sldId id="307" r:id="rId8"/>
    <p:sldId id="297" r:id="rId9"/>
  </p:sldIdLst>
  <p:sldSz cx="12192000" cy="6858000"/>
  <p:notesSz cx="6797675" cy="9926638"/>
  <p:embeddedFontLs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DB Chidlom X" panose="02000506000000020004" pitchFamily="2" charset="-34"/>
      <p:regular r:id="rId16"/>
    </p:embeddedFont>
    <p:embeddedFont>
      <p:font typeface="DB Chidlom X Bold" panose="02000806000000020004" pitchFamily="2" charset="-34"/>
      <p:bold r:id="rId17"/>
    </p:embeddedFont>
    <p:embeddedFont>
      <p:font typeface="DB Chidlom X Medium" panose="02000806000000020004" pitchFamily="2" charset="-34"/>
      <p:regular r:id="rId18"/>
    </p:embeddedFont>
    <p:embeddedFont>
      <p:font typeface="TH SarabunPSK" panose="020B0500040200020003" pitchFamily="34" charset="-34"/>
      <p:regular r:id="rId19"/>
      <p:bold r:id="rId20"/>
      <p:italic r:id="rId21"/>
      <p:boldItalic r:id="rId2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9900CC"/>
    <a:srgbClr val="66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DB02E-0D84-4762-834D-4098DA37264E}" v="6" dt="2023-07-19T07:52:58.181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7140" autoAdjust="0"/>
  </p:normalViewPr>
  <p:slideViewPr>
    <p:cSldViewPr snapToGrid="0" showGuides="1">
      <p:cViewPr varScale="1">
        <p:scale>
          <a:sx n="50" d="100"/>
          <a:sy n="50" d="100"/>
        </p:scale>
        <p:origin x="480" y="48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706D2D-E89A-491A-9FF5-C2F7E5A42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F3CB9-8C40-4C44-9052-795DFB204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A19DF-362C-4BA8-8F74-4A612207C02B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F7E1A-1401-4D79-90C3-F263E86EE2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C035B-DE5A-4891-8107-45A4DA3A1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44F7-6019-4847-A59C-A1F32912CC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654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096C-5A8E-4883-B469-D7001B51B8B4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E978-7566-45F9-9728-45672C48CAB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4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17" name="Picture 16" descr="A picture containing businesscard&#10;&#10;Description generated with high confidence">
            <a:extLst>
              <a:ext uri="{FF2B5EF4-FFF2-40B4-BE49-F238E27FC236}">
                <a16:creationId xmlns:a16="http://schemas.microsoft.com/office/drawing/2014/main" id="{5018AD57-CB82-4DCA-909D-D487706D0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14236" b="12892"/>
          <a:stretch/>
        </p:blipFill>
        <p:spPr>
          <a:xfrm>
            <a:off x="10928350" y="38100"/>
            <a:ext cx="1263650" cy="1075864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A50B0C13-4C6F-4DE1-9670-1490398F7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320"/>
            <a:ext cx="12192000" cy="3535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7E235730-B319-4A44-BB49-E521E94C4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320"/>
            <a:ext cx="12192000" cy="3535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94BE68-4F8A-48D4-9814-F0BB6673758B}"/>
              </a:ext>
            </a:extLst>
          </p:cNvPr>
          <p:cNvGrpSpPr/>
          <p:nvPr userDrawn="1"/>
        </p:nvGrpSpPr>
        <p:grpSpPr>
          <a:xfrm>
            <a:off x="0" y="7481"/>
            <a:ext cx="12192000" cy="6850519"/>
            <a:chOff x="0" y="7481"/>
            <a:chExt cx="12192000" cy="68505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3181D6-5707-48FA-AB2D-C0D331A63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22320"/>
              <a:ext cx="12192000" cy="3535680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F492574-B6AC-4F17-95B3-25774B67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481"/>
              <a:ext cx="12192000" cy="349295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0748B8-72E4-4CDB-B0D9-F29C85B5F6EC}"/>
              </a:ext>
            </a:extLst>
          </p:cNvPr>
          <p:cNvGrpSpPr/>
          <p:nvPr userDrawn="1"/>
        </p:nvGrpSpPr>
        <p:grpSpPr>
          <a:xfrm>
            <a:off x="0" y="7481"/>
            <a:ext cx="12192000" cy="6850519"/>
            <a:chOff x="0" y="7481"/>
            <a:chExt cx="12192000" cy="68505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26F4AE-0DC9-4715-9328-A0BD6EFFD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22320"/>
              <a:ext cx="12192000" cy="3535680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25066C27-5102-498F-BCF0-C61B85CA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481"/>
              <a:ext cx="12192000" cy="349295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D8050F-42CF-4438-ABBC-DF112516D7DE}" type="datetimeFigureOut">
              <a:rPr lang="th-TH" smtClean="0"/>
              <a:pPr/>
              <a:t>15/01/67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C4F60ED-7E1B-4493-9A2D-7C9CB986A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21971" r="33130" b="61455"/>
          <a:stretch/>
        </p:blipFill>
        <p:spPr>
          <a:xfrm>
            <a:off x="5987740" y="4849409"/>
            <a:ext cx="5969620" cy="1136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4" name="TextBox 23" hidden="1">
            <a:extLst>
              <a:ext uri="{FF2B5EF4-FFF2-40B4-BE49-F238E27FC236}">
                <a16:creationId xmlns:a16="http://schemas.microsoft.com/office/drawing/2014/main" id="{5E222730-7A08-434A-8B2D-3FD373E4F16F}"/>
              </a:ext>
            </a:extLst>
          </p:cNvPr>
          <p:cNvSpPr txBox="1"/>
          <p:nvPr/>
        </p:nvSpPr>
        <p:spPr>
          <a:xfrm>
            <a:off x="-92926" y="5090160"/>
            <a:ext cx="123555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B Chidlom X Bold" panose="02000806000000020004" pitchFamily="2" charset="-34"/>
                <a:cs typeface="DB Chidlom X Bold" panose="02000806000000020004" pitchFamily="2" charset="-34"/>
              </a:rPr>
              <a:t>มหาวิทยาลัยเทคโนโลยีราชมงคลพระนคร</a:t>
            </a:r>
          </a:p>
          <a:p>
            <a:pPr algn="ctr"/>
            <a:endParaRPr lang="th-TH" b="1" spc="50" dirty="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28136" y="1038730"/>
            <a:ext cx="10731259" cy="179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รายงานผลการตรวจประเมิน</a:t>
            </a:r>
          </a:p>
          <a:p>
            <a:pPr algn="ctr">
              <a:lnSpc>
                <a:spcPct val="110000"/>
              </a:lnSpc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จากคณะกรรมการประเมินคุณภาพ </a:t>
            </a:r>
            <a:r>
              <a:rPr lang="th-TH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ระดับสำนักงานอธิการบดี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</a:br>
            <a:r>
              <a:rPr lang="th-TH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 ประจำปีการศึกษา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256</a:t>
            </a:r>
            <a:r>
              <a:rPr lang="th-TH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5</a:t>
            </a:r>
            <a:endParaRPr lang="th-TH" sz="1050" b="1" dirty="0">
              <a:effectLst>
                <a:glow rad="76200">
                  <a:srgbClr val="9900CC"/>
                </a:glow>
              </a:effectLst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15624" y="3072082"/>
            <a:ext cx="59055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Chidlom X Medium" panose="02000806000000020004" pitchFamily="2" charset="-34"/>
                <a:cs typeface="DB Chidlom X Medium" panose="02000806000000020004" pitchFamily="2" charset="-34"/>
              </a:rPr>
              <a:t>วันพุธที่ 19 กรกฎาคม 2566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9379797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179103" y="601892"/>
            <a:ext cx="7924800" cy="1343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ผู้รับผิดชอบประเมินตัวบ่งชี้ของสำนักงานอธิการบดี</a:t>
            </a:r>
            <a:b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ประจำปีการศึกษา </a:t>
            </a:r>
            <a:r>
              <a:rPr lang="en-US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937696"/>
              </p:ext>
            </p:extLst>
          </p:nvPr>
        </p:nvGraphicFramePr>
        <p:xfrm>
          <a:off x="3084240" y="2276872"/>
          <a:ext cx="6624736" cy="273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9122">
                <a:tc>
                  <a:txBody>
                    <a:bodyPr/>
                    <a:lstStyle/>
                    <a:p>
                      <a:pPr algn="ctr"/>
                      <a:r>
                        <a:rPr lang="th-TH" sz="3200" i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ผู้ตรวจ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24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H SarabunPSK" pitchFamily="34" charset="-34"/>
                          <a:cs typeface="TH SarabunPSK" pitchFamily="34" charset="-34"/>
                        </a:rPr>
                        <a:t>		</a:t>
                      </a: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ผศ.พิเชฐ  จิรประเสริฐวงศ์</a:t>
                      </a:r>
                      <a:endParaRPr lang="th-TH" sz="32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H SarabunPSK" pitchFamily="34" charset="-34"/>
                          <a:cs typeface="TH SarabunPSK" pitchFamily="34" charset="-34"/>
                        </a:rPr>
                        <a:t>		</a:t>
                      </a: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ผศ.ดร.มนัส  บุญเทียรทอง</a:t>
                      </a:r>
                      <a:endParaRPr lang="th-TH" sz="32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H SarabunPSK" pitchFamily="34" charset="-34"/>
                          <a:cs typeface="TH SarabunPSK" pitchFamily="34" charset="-34"/>
                        </a:rPr>
                        <a:t>		</a:t>
                      </a: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ดร.จรัสพิมพ์  วังเย็น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857616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205" y="414935"/>
            <a:ext cx="9456057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ตาราง ป. 1 ผลการประเมินรายตัวบ่งชี้ตามองค์ประกอบคุณภาพ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667063"/>
              </p:ext>
            </p:extLst>
          </p:nvPr>
        </p:nvGraphicFramePr>
        <p:xfrm>
          <a:off x="1066797" y="1197895"/>
          <a:ext cx="10418621" cy="53996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7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7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63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99"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ตัวตั้ง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ข้อ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8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62473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</a:t>
                      </a: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  <a:r>
                        <a:rPr lang="en-US" sz="24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100</a:t>
                      </a:r>
                    </a:p>
                    <a:p>
                      <a:pPr algn="ctr"/>
                      <a:r>
                        <a:rPr lang="th-TH" sz="2400" b="0" u="non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400" b="0" u="none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03373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93635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เรื่อง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เรื่อง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76052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1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24278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9116" y="96235"/>
            <a:ext cx="9942286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ตาราง ป. 1 ผลการประเมินรายตัวบ่งชี้ตามองค์ประกอบคุณภาพ (ต่อ)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41937"/>
              </p:ext>
            </p:extLst>
          </p:nvPr>
        </p:nvGraphicFramePr>
        <p:xfrm>
          <a:off x="1302327" y="955395"/>
          <a:ext cx="9884297" cy="51923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222">
                  <a:extLst>
                    <a:ext uri="{9D8B030D-6E8A-4147-A177-3AD203B41FA5}">
                      <a16:colId xmlns:a16="http://schemas.microsoft.com/office/drawing/2014/main" val="1756164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6450040"/>
                    </a:ext>
                  </a:extLst>
                </a:gridCol>
                <a:gridCol w="1080656">
                  <a:extLst>
                    <a:ext uri="{9D8B030D-6E8A-4147-A177-3AD203B41FA5}">
                      <a16:colId xmlns:a16="http://schemas.microsoft.com/office/drawing/2014/main" val="544850602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79688437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9873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687"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ตัวตั้ง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ค่าเฉลี่ย 4.51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4.52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16617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2.7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6298"/>
                  </a:ext>
                </a:extLst>
              </a:tr>
              <a:tr h="571894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64943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199816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305047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7238"/>
                  </a:ext>
                </a:extLst>
              </a:tr>
              <a:tr h="559873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1637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5320" y="108992"/>
            <a:ext cx="10399486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ตาราง ป. 1 ผลการประเมินรายตัวบ่งชี้ตามองค์ประกอบคุณภาพ (ต่อ)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979845"/>
              </p:ext>
            </p:extLst>
          </p:nvPr>
        </p:nvGraphicFramePr>
        <p:xfrm>
          <a:off x="962891" y="678592"/>
          <a:ext cx="10266218" cy="5305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7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63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22"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ตัวตั้ง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3.1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3881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 4.00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13.5</a:t>
                      </a:r>
                      <a:r>
                        <a:rPr lang="th-TH" sz="24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4.5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55630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หน่วยงาน/รางวัล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หน่วยงาน/รางวัล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16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3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เฉลี่ยคะแนนรวมทุกองค์ประกอบ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864608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0" y="417240"/>
            <a:ext cx="8252792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สรุปผลประเมินตามองค์ประกอบคุณภาพ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67224"/>
              </p:ext>
            </p:extLst>
          </p:nvPr>
        </p:nvGraphicFramePr>
        <p:xfrm>
          <a:off x="588819" y="1063010"/>
          <a:ext cx="11014361" cy="548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6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3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องค์ประกอบคุณภาพ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คะแนนการประเมินเฉลี่ย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0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คะแนนเฉลี่ย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0.00 – 1.50  การดำเนินงานต้องปรับปรุงเร่งด่วน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1.51 – 2.50  การดำเนินงานต้องปรับปรุง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2.51 – 3.50  การดำเนินงานระดับพอใช้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3.51 – 4.50  การดำเนินงานระดับดี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4.51 – 5.00  การดำเนินงานระดับดีมาก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044">
                <a:tc>
                  <a:txBody>
                    <a:bodyPr/>
                    <a:lstStyle/>
                    <a:p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1.  ระบบการบริหารจัดการที่มีประสิทธิภาพ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pc="-6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5.00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-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5.00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169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2. 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การปฎิบัติตามพันธกิจหลักของสำนักงานอธิการบดี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0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3. 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การพัฒนาบุคลากร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pc="-6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2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4. 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ระดับความสำเร็จในการให้บริการของสำนักงานอธิการบดี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spc="-6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- 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spc="-60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48652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293257" y="289152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จุดเด่น แนวทางเสริมจุดเด่น จุดที่ควรพัฒนา </a:t>
            </a:r>
            <a:b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และข้อเสนอแนะ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8A0E61-EE80-48F0-9177-ABD0C8CD4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29704"/>
              </p:ext>
            </p:extLst>
          </p:nvPr>
        </p:nvGraphicFramePr>
        <p:xfrm>
          <a:off x="490607" y="1642270"/>
          <a:ext cx="11307169" cy="14667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7169">
                  <a:extLst>
                    <a:ext uri="{9D8B030D-6E8A-4147-A177-3AD203B41FA5}">
                      <a16:colId xmlns:a16="http://schemas.microsoft.com/office/drawing/2014/main" val="1367664917"/>
                    </a:ext>
                  </a:extLst>
                </a:gridCol>
              </a:tblGrid>
              <a:tr h="411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จุดเด่น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131298"/>
                  </a:ext>
                </a:extLst>
              </a:tr>
              <a:tr h="94245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บุคลากรมีความสัมพันธ์ที่ดี</a:t>
                      </a:r>
                      <a:r>
                        <a:rPr lang="th-TH" sz="2800" b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มีความร่วมมือร่วมแรงในการปฏิบัติงาน มีจิตสำนึกในการให้บริการ</a:t>
                      </a:r>
                      <a:endParaRPr lang="th-TH" sz="28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618766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79E89A-053E-FBA8-104F-BC5E9F300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09446"/>
              </p:ext>
            </p:extLst>
          </p:nvPr>
        </p:nvGraphicFramePr>
        <p:xfrm>
          <a:off x="490608" y="3245306"/>
          <a:ext cx="11307170" cy="31366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7170">
                  <a:extLst>
                    <a:ext uri="{9D8B030D-6E8A-4147-A177-3AD203B41FA5}">
                      <a16:colId xmlns:a16="http://schemas.microsoft.com/office/drawing/2014/main" val="3754626601"/>
                    </a:ext>
                  </a:extLst>
                </a:gridCol>
              </a:tblGrid>
              <a:tr h="5915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ข้อเสนอแนะเพื่อการพัฒนา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96453637"/>
                  </a:ext>
                </a:extLst>
              </a:tr>
              <a:tr h="1513101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ควรมีระบบและกลไกในการถ่ายทอดนโยบาย และแนวการปฏิบัติจากผู้บริหาร / หัวหน้างาน ลงสู่ผู้ปฏิบัติ        อย่างชัดเจนเป็นรูปธรรม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ควรทบทวน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SWOT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ของสำนักงานอธิการบดีเพื่อการพัฒนาแผนกลยุทธ์และวิสัยทัศน์ ให้สอดคล้องกับบริบทปัจจุบัน</a:t>
                      </a:r>
                    </a:p>
                    <a:p>
                      <a:pPr marL="514350" indent="-514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ควรมีแนวทางในการพัฒนาเกณฑ์มาตรฐานของแต่ละตัวชี้วัดให้มีความท้าทาย ที่สอดคล้องกับพันธกิจของหน่วยงาน 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28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3364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48426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561D2A-EFEB-424F-9477-E14F6C16C5EB}"/>
              </a:ext>
            </a:extLst>
          </p:cNvPr>
          <p:cNvGrpSpPr/>
          <p:nvPr/>
        </p:nvGrpSpPr>
        <p:grpSpPr>
          <a:xfrm>
            <a:off x="0" y="7481"/>
            <a:ext cx="12192000" cy="6850519"/>
            <a:chOff x="0" y="7481"/>
            <a:chExt cx="12192000" cy="68505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4F7EE0-3D15-4391-B90C-0E16E0B16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22320"/>
              <a:ext cx="12192000" cy="353568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C5AE7C2-35D9-42E8-BA23-71167826D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481"/>
              <a:ext cx="12192000" cy="3492957"/>
            </a:xfrm>
            <a:prstGeom prst="rect">
              <a:avLst/>
            </a:prstGeom>
          </p:spPr>
        </p:pic>
      </p:grpSp>
      <p:sp>
        <p:nvSpPr>
          <p:cNvPr id="4" name="Parallelogram 3">
            <a:extLst>
              <a:ext uri="{FF2B5EF4-FFF2-40B4-BE49-F238E27FC236}">
                <a16:creationId xmlns:a16="http://schemas.microsoft.com/office/drawing/2014/main" id="{C701361B-BD70-4A17-940D-5D10A39625A5}"/>
              </a:ext>
            </a:extLst>
          </p:cNvPr>
          <p:cNvSpPr/>
          <p:nvPr/>
        </p:nvSpPr>
        <p:spPr>
          <a:xfrm>
            <a:off x="1979889" y="1827375"/>
            <a:ext cx="8483669" cy="1832965"/>
          </a:xfrm>
          <a:prstGeom prst="parallelogram">
            <a:avLst>
              <a:gd name="adj" fmla="val 5843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bg1"/>
              </a:solidFill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DD411518-B65F-4433-9126-2D584636D905}"/>
              </a:ext>
            </a:extLst>
          </p:cNvPr>
          <p:cNvSpPr/>
          <p:nvPr/>
        </p:nvSpPr>
        <p:spPr>
          <a:xfrm>
            <a:off x="2208021" y="2017243"/>
            <a:ext cx="8483669" cy="1643098"/>
          </a:xfrm>
          <a:prstGeom prst="parallelogram">
            <a:avLst>
              <a:gd name="adj" fmla="val 59041"/>
            </a:avLst>
          </a:prstGeom>
          <a:solidFill>
            <a:srgbClr val="7030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B Chidlom X Bold" panose="02000806000000020004" pitchFamily="2" charset="-34"/>
                <a:cs typeface="DB Chidlom X Bold" panose="02000806000000020004" pitchFamily="2" charset="-34"/>
              </a:rPr>
              <a:t>The End</a:t>
            </a:r>
            <a:endParaRPr lang="th-TH" sz="6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DB Chidlom X Bold" panose="02000806000000020004" pitchFamily="2" charset="-34"/>
              <a:cs typeface="DB Chidlom X Bold" panose="02000806000000020004" pitchFamily="2" charset="-34"/>
            </a:endParaRPr>
          </a:p>
          <a:p>
            <a:pPr algn="ctr"/>
            <a:endParaRPr lang="th-TH" sz="3600" b="1" dirty="0">
              <a:solidFill>
                <a:schemeClr val="bg1"/>
              </a:solidFill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2687437" y="4040074"/>
            <a:ext cx="7524838" cy="1440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8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DB Chidlom X Bold" panose="02000806000000020004" pitchFamily="2" charset="-34"/>
                <a:cs typeface="DB Chidlom X Bold" panose="02000806000000020004" pitchFamily="2" charset="-34"/>
              </a:rPr>
              <a:t>ขอบพระคุณทุกท่าน</a:t>
            </a:r>
          </a:p>
        </p:txBody>
      </p:sp>
    </p:spTree>
    <p:extLst>
      <p:ext uri="{BB962C8B-B14F-4D97-AF65-F5344CB8AC3E}">
        <p14:creationId xmlns:p14="http://schemas.microsoft.com/office/powerpoint/2010/main" val="1517019094"/>
      </p:ext>
    </p:extLst>
  </p:cSld>
  <p:clrMapOvr>
    <a:masterClrMapping/>
  </p:clrMapOvr>
  <p:transition spd="slow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3339</TotalTime>
  <Words>670</Words>
  <Application>Microsoft Office PowerPoint</Application>
  <PresentationFormat>Widescreen</PresentationFormat>
  <Paragraphs>215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DB Chidlom X</vt:lpstr>
      <vt:lpstr>Symbol</vt:lpstr>
      <vt:lpstr>TH SarabunPSK</vt:lpstr>
      <vt:lpstr>Calibri</vt:lpstr>
      <vt:lpstr>DB Chidlom X Medium</vt:lpstr>
      <vt:lpstr>DB Chidlom X Bold</vt:lpstr>
      <vt:lpstr>Times New Roman</vt:lpstr>
      <vt:lpstr>Candara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P-Live b</dc:creator>
  <cp:lastModifiedBy>อรพรรณ จันทรเกษมจิต</cp:lastModifiedBy>
  <cp:revision>238</cp:revision>
  <cp:lastPrinted>2018-07-16T05:15:32Z</cp:lastPrinted>
  <dcterms:created xsi:type="dcterms:W3CDTF">2017-09-08T11:13:43Z</dcterms:created>
  <dcterms:modified xsi:type="dcterms:W3CDTF">2024-01-15T09:03:44Z</dcterms:modified>
</cp:coreProperties>
</file>