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99" r:id="rId4"/>
    <p:sldId id="300" r:id="rId5"/>
    <p:sldId id="301" r:id="rId6"/>
    <p:sldId id="298" r:id="rId7"/>
    <p:sldId id="303" r:id="rId8"/>
    <p:sldId id="305" r:id="rId9"/>
    <p:sldId id="304" r:id="rId10"/>
    <p:sldId id="306" r:id="rId11"/>
    <p:sldId id="307" r:id="rId12"/>
    <p:sldId id="297" r:id="rId13"/>
  </p:sldIdLst>
  <p:sldSz cx="12192000" cy="6858000"/>
  <p:notesSz cx="6797675" cy="9926638"/>
  <p:embeddedFontLst>
    <p:embeddedFont>
      <p:font typeface="Angsana New" panose="02020603050405020304" pitchFamily="18" charset="-34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ordia New" panose="020B0304020202020204" pitchFamily="34" charset="-34"/>
      <p:regular r:id="rId26"/>
      <p:bold r:id="rId27"/>
      <p:italic r:id="rId28"/>
      <p:boldItalic r:id="rId29"/>
    </p:embeddedFont>
    <p:embeddedFont>
      <p:font typeface="DB Chidlom X" panose="02000506000000020004" pitchFamily="2" charset="-34"/>
      <p:regular r:id="rId30"/>
    </p:embeddedFont>
    <p:embeddedFont>
      <p:font typeface="DB Chidlom X Bold" panose="02000806000000020004" pitchFamily="2" charset="-34"/>
      <p:bold r:id="rId31"/>
    </p:embeddedFont>
    <p:embeddedFont>
      <p:font typeface="DB Chidlom X Medium" panose="02000806000000020004" pitchFamily="2" charset="-34"/>
      <p:regular r:id="rId32"/>
    </p:embeddedFont>
    <p:embeddedFont>
      <p:font typeface="TH SarabunPSK" panose="020B0500040200020003" pitchFamily="34" charset="-34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9900CC"/>
    <a:srgbClr val="6633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354" autoAdjust="0"/>
  </p:normalViewPr>
  <p:slideViewPr>
    <p:cSldViewPr snapToGrid="0" showGuides="1">
      <p:cViewPr>
        <p:scale>
          <a:sx n="66" d="100"/>
          <a:sy n="66" d="100"/>
        </p:scale>
        <p:origin x="668" y="-256"/>
      </p:cViewPr>
      <p:guideLst>
        <p:guide orient="horz" pos="222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21acdac0c2967c4" providerId="LiveId" clId="{7A2CAA77-D07C-4A21-8A07-11E5E4281766}"/>
    <pc:docChg chg="undo custSel delSld modSld">
      <pc:chgData name="" userId="621acdac0c2967c4" providerId="LiveId" clId="{7A2CAA77-D07C-4A21-8A07-11E5E4281766}" dt="2021-07-22T09:40:33.157" v="1956" actId="6549"/>
      <pc:docMkLst>
        <pc:docMk/>
      </pc:docMkLst>
      <pc:sldChg chg="modSp">
        <pc:chgData name="" userId="621acdac0c2967c4" providerId="LiveId" clId="{7A2CAA77-D07C-4A21-8A07-11E5E4281766}" dt="2021-07-22T07:55:37.359" v="106" actId="20577"/>
        <pc:sldMkLst>
          <pc:docMk/>
          <pc:sldMk cId="3969379797" sldId="256"/>
        </pc:sldMkLst>
        <pc:spChg chg="mod">
          <ac:chgData name="" userId="621acdac0c2967c4" providerId="LiveId" clId="{7A2CAA77-D07C-4A21-8A07-11E5E4281766}" dt="2021-07-22T07:55:19.600" v="95" actId="20577"/>
          <ac:spMkLst>
            <pc:docMk/>
            <pc:sldMk cId="3969379797" sldId="256"/>
            <ac:spMk id="2" creationId="{00000000-0000-0000-0000-000000000000}"/>
          </ac:spMkLst>
        </pc:spChg>
        <pc:spChg chg="mod">
          <ac:chgData name="" userId="621acdac0c2967c4" providerId="LiveId" clId="{7A2CAA77-D07C-4A21-8A07-11E5E4281766}" dt="2021-07-22T07:55:37.359" v="106" actId="20577"/>
          <ac:spMkLst>
            <pc:docMk/>
            <pc:sldMk cId="3969379797" sldId="256"/>
            <ac:spMk id="4" creationId="{00000000-0000-0000-0000-000000000000}"/>
          </ac:spMkLst>
        </pc:spChg>
      </pc:sldChg>
      <pc:sldChg chg="modSp">
        <pc:chgData name="" userId="621acdac0c2967c4" providerId="LiveId" clId="{7A2CAA77-D07C-4A21-8A07-11E5E4281766}" dt="2021-07-22T07:55:41.626" v="107" actId="20577"/>
        <pc:sldMkLst>
          <pc:docMk/>
          <pc:sldMk cId="1944857616" sldId="258"/>
        </pc:sldMkLst>
        <pc:spChg chg="mod">
          <ac:chgData name="" userId="621acdac0c2967c4" providerId="LiveId" clId="{7A2CAA77-D07C-4A21-8A07-11E5E4281766}" dt="2021-07-22T07:55:41.626" v="107" actId="20577"/>
          <ac:spMkLst>
            <pc:docMk/>
            <pc:sldMk cId="1944857616" sldId="258"/>
            <ac:spMk id="12" creationId="{00000000-0000-0000-0000-000000000000}"/>
          </ac:spMkLst>
        </pc:spChg>
      </pc:sldChg>
      <pc:sldChg chg="modSp">
        <pc:chgData name="" userId="621acdac0c2967c4" providerId="LiveId" clId="{7A2CAA77-D07C-4A21-8A07-11E5E4281766}" dt="2021-07-22T07:53:45.947" v="79" actId="113"/>
        <pc:sldMkLst>
          <pc:docMk/>
          <pc:sldMk cId="1686248652" sldId="298"/>
        </pc:sldMkLst>
        <pc:graphicFrameChg chg="mod modGraphic">
          <ac:chgData name="" userId="621acdac0c2967c4" providerId="LiveId" clId="{7A2CAA77-D07C-4A21-8A07-11E5E4281766}" dt="2021-07-22T07:53:45.947" v="79" actId="113"/>
          <ac:graphicFrameMkLst>
            <pc:docMk/>
            <pc:sldMk cId="1686248652" sldId="298"/>
            <ac:graphicFrameMk id="4" creationId="{00000000-0000-0000-0000-000000000000}"/>
          </ac:graphicFrameMkLst>
        </pc:graphicFrameChg>
      </pc:sldChg>
      <pc:sldChg chg="modSp">
        <pc:chgData name="" userId="621acdac0c2967c4" providerId="LiveId" clId="{7A2CAA77-D07C-4A21-8A07-11E5E4281766}" dt="2021-07-22T07:51:18.690" v="47" actId="20577"/>
        <pc:sldMkLst>
          <pc:docMk/>
          <pc:sldMk cId="4215624278" sldId="299"/>
        </pc:sldMkLst>
        <pc:graphicFrameChg chg="modGraphic">
          <ac:chgData name="" userId="621acdac0c2967c4" providerId="LiveId" clId="{7A2CAA77-D07C-4A21-8A07-11E5E4281766}" dt="2021-07-22T07:51:18.690" v="47" actId="20577"/>
          <ac:graphicFrameMkLst>
            <pc:docMk/>
            <pc:sldMk cId="4215624278" sldId="299"/>
            <ac:graphicFrameMk id="3" creationId="{00000000-0000-0000-0000-000000000000}"/>
          </ac:graphicFrameMkLst>
        </pc:graphicFrameChg>
      </pc:sldChg>
      <pc:sldChg chg="modSp">
        <pc:chgData name="" userId="621acdac0c2967c4" providerId="LiveId" clId="{7A2CAA77-D07C-4A21-8A07-11E5E4281766}" dt="2021-07-22T07:50:47.602" v="45" actId="20577"/>
        <pc:sldMkLst>
          <pc:docMk/>
          <pc:sldMk cId="363321637" sldId="300"/>
        </pc:sldMkLst>
        <pc:graphicFrameChg chg="modGraphic">
          <ac:chgData name="" userId="621acdac0c2967c4" providerId="LiveId" clId="{7A2CAA77-D07C-4A21-8A07-11E5E4281766}" dt="2021-07-22T07:50:47.602" v="45" actId="20577"/>
          <ac:graphicFrameMkLst>
            <pc:docMk/>
            <pc:sldMk cId="363321637" sldId="300"/>
            <ac:graphicFrameMk id="3" creationId="{00000000-0000-0000-0000-000000000000}"/>
          </ac:graphicFrameMkLst>
        </pc:graphicFrameChg>
      </pc:sldChg>
      <pc:sldChg chg="modSp">
        <pc:chgData name="" userId="621acdac0c2967c4" providerId="LiveId" clId="{7A2CAA77-D07C-4A21-8A07-11E5E4281766}" dt="2021-07-22T07:52:45.623" v="71" actId="207"/>
        <pc:sldMkLst>
          <pc:docMk/>
          <pc:sldMk cId="2189864608" sldId="301"/>
        </pc:sldMkLst>
        <pc:graphicFrameChg chg="mod modGraphic">
          <ac:chgData name="" userId="621acdac0c2967c4" providerId="LiveId" clId="{7A2CAA77-D07C-4A21-8A07-11E5E4281766}" dt="2021-07-22T07:52:45.623" v="71" actId="207"/>
          <ac:graphicFrameMkLst>
            <pc:docMk/>
            <pc:sldMk cId="2189864608" sldId="301"/>
            <ac:graphicFrameMk id="3" creationId="{00000000-0000-0000-0000-000000000000}"/>
          </ac:graphicFrameMkLst>
        </pc:graphicFrameChg>
      </pc:sldChg>
      <pc:sldChg chg="addSp delSp modSp">
        <pc:chgData name="" userId="621acdac0c2967c4" providerId="LiveId" clId="{7A2CAA77-D07C-4A21-8A07-11E5E4281766}" dt="2021-07-22T09:40:21.662" v="1954" actId="20577"/>
        <pc:sldMkLst>
          <pc:docMk/>
          <pc:sldMk cId="11835797" sldId="303"/>
        </pc:sldMkLst>
        <pc:graphicFrameChg chg="del modGraphic">
          <ac:chgData name="" userId="621acdac0c2967c4" providerId="LiveId" clId="{7A2CAA77-D07C-4A21-8A07-11E5E4281766}" dt="2021-07-22T07:54:18.882" v="86" actId="478"/>
          <ac:graphicFrameMkLst>
            <pc:docMk/>
            <pc:sldMk cId="11835797" sldId="303"/>
            <ac:graphicFrameMk id="4" creationId="{00000000-0000-0000-0000-000000000000}"/>
          </ac:graphicFrameMkLst>
        </pc:graphicFrameChg>
        <pc:graphicFrameChg chg="add mod modGraphic">
          <ac:chgData name="" userId="621acdac0c2967c4" providerId="LiveId" clId="{7A2CAA77-D07C-4A21-8A07-11E5E4281766}" dt="2021-07-22T09:40:21.662" v="1954" actId="20577"/>
          <ac:graphicFrameMkLst>
            <pc:docMk/>
            <pc:sldMk cId="11835797" sldId="303"/>
            <ac:graphicFrameMk id="5" creationId="{2D8A0E61-EE80-48F0-9177-ABD0C8CD45BB}"/>
          </ac:graphicFrameMkLst>
        </pc:graphicFrameChg>
      </pc:sldChg>
      <pc:sldChg chg="addSp delSp modSp">
        <pc:chgData name="" userId="621acdac0c2967c4" providerId="LiveId" clId="{7A2CAA77-D07C-4A21-8A07-11E5E4281766}" dt="2021-07-22T08:46:41.135" v="1155" actId="1076"/>
        <pc:sldMkLst>
          <pc:docMk/>
          <pc:sldMk cId="3946771808" sldId="304"/>
        </pc:sldMkLst>
        <pc:graphicFrameChg chg="del modGraphic">
          <ac:chgData name="" userId="621acdac0c2967c4" providerId="LiveId" clId="{7A2CAA77-D07C-4A21-8A07-11E5E4281766}" dt="2021-07-22T07:54:35.007" v="90" actId="478"/>
          <ac:graphicFrameMkLst>
            <pc:docMk/>
            <pc:sldMk cId="3946771808" sldId="304"/>
            <ac:graphicFrameMk id="5" creationId="{00000000-0000-0000-0000-000000000000}"/>
          </ac:graphicFrameMkLst>
        </pc:graphicFrameChg>
        <pc:graphicFrameChg chg="add mod modGraphic">
          <ac:chgData name="" userId="621acdac0c2967c4" providerId="LiveId" clId="{7A2CAA77-D07C-4A21-8A07-11E5E4281766}" dt="2021-07-22T08:46:41.135" v="1155" actId="1076"/>
          <ac:graphicFrameMkLst>
            <pc:docMk/>
            <pc:sldMk cId="3946771808" sldId="304"/>
            <ac:graphicFrameMk id="6" creationId="{83805D59-EFFC-4D7A-B25E-964191A493D3}"/>
          </ac:graphicFrameMkLst>
        </pc:graphicFrameChg>
      </pc:sldChg>
      <pc:sldChg chg="addSp delSp modSp">
        <pc:chgData name="" userId="621acdac0c2967c4" providerId="LiveId" clId="{7A2CAA77-D07C-4A21-8A07-11E5E4281766}" dt="2021-07-22T09:40:33.157" v="1956" actId="6549"/>
        <pc:sldMkLst>
          <pc:docMk/>
          <pc:sldMk cId="1820986056" sldId="305"/>
        </pc:sldMkLst>
        <pc:graphicFrameChg chg="del modGraphic">
          <ac:chgData name="" userId="621acdac0c2967c4" providerId="LiveId" clId="{7A2CAA77-D07C-4A21-8A07-11E5E4281766}" dt="2021-07-22T07:54:26.618" v="88" actId="478"/>
          <ac:graphicFrameMkLst>
            <pc:docMk/>
            <pc:sldMk cId="1820986056" sldId="305"/>
            <ac:graphicFrameMk id="5" creationId="{00000000-0000-0000-0000-000000000000}"/>
          </ac:graphicFrameMkLst>
        </pc:graphicFrameChg>
        <pc:graphicFrameChg chg="add mod modGraphic">
          <ac:chgData name="" userId="621acdac0c2967c4" providerId="LiveId" clId="{7A2CAA77-D07C-4A21-8A07-11E5E4281766}" dt="2021-07-22T09:40:33.157" v="1956" actId="6549"/>
          <ac:graphicFrameMkLst>
            <pc:docMk/>
            <pc:sldMk cId="1820986056" sldId="305"/>
            <ac:graphicFrameMk id="6" creationId="{DBF277AF-478C-4FC7-A84B-9EA689FA5F45}"/>
          </ac:graphicFrameMkLst>
        </pc:graphicFrameChg>
      </pc:sldChg>
      <pc:sldChg chg="modSp">
        <pc:chgData name="" userId="621acdac0c2967c4" providerId="LiveId" clId="{7A2CAA77-D07C-4A21-8A07-11E5E4281766}" dt="2021-07-22T09:39:51.745" v="1948" actId="6549"/>
        <pc:sldMkLst>
          <pc:docMk/>
          <pc:sldMk cId="4094816596" sldId="306"/>
        </pc:sldMkLst>
        <pc:graphicFrameChg chg="mod modGraphic">
          <ac:chgData name="" userId="621acdac0c2967c4" providerId="LiveId" clId="{7A2CAA77-D07C-4A21-8A07-11E5E4281766}" dt="2021-07-22T09:39:51.745" v="1948" actId="6549"/>
          <ac:graphicFrameMkLst>
            <pc:docMk/>
            <pc:sldMk cId="4094816596" sldId="306"/>
            <ac:graphicFrameMk id="6" creationId="{00000000-0000-0000-0000-000000000000}"/>
          </ac:graphicFrameMkLst>
        </pc:graphicFrameChg>
      </pc:sldChg>
      <pc:sldChg chg="modSp">
        <pc:chgData name="" userId="621acdac0c2967c4" providerId="LiveId" clId="{7A2CAA77-D07C-4A21-8A07-11E5E4281766}" dt="2021-07-22T09:34:33.891" v="1942" actId="20577"/>
        <pc:sldMkLst>
          <pc:docMk/>
          <pc:sldMk cId="558748426" sldId="307"/>
        </pc:sldMkLst>
        <pc:spChg chg="mod">
          <ac:chgData name="" userId="621acdac0c2967c4" providerId="LiveId" clId="{7A2CAA77-D07C-4A21-8A07-11E5E4281766}" dt="2021-07-22T09:05:32.407" v="1919" actId="6549"/>
          <ac:spMkLst>
            <pc:docMk/>
            <pc:sldMk cId="558748426" sldId="307"/>
            <ac:spMk id="4" creationId="{00000000-0000-0000-0000-000000000000}"/>
          </ac:spMkLst>
        </pc:spChg>
        <pc:graphicFrameChg chg="modGraphic">
          <ac:chgData name="" userId="621acdac0c2967c4" providerId="LiveId" clId="{7A2CAA77-D07C-4A21-8A07-11E5E4281766}" dt="2021-07-22T09:34:33.891" v="1942" actId="20577"/>
          <ac:graphicFrameMkLst>
            <pc:docMk/>
            <pc:sldMk cId="558748426" sldId="307"/>
            <ac:graphicFrameMk id="5" creationId="{00000000-0000-0000-0000-000000000000}"/>
          </ac:graphicFrameMkLst>
        </pc:graphicFrameChg>
      </pc:sldChg>
      <pc:sldChg chg="modSp del">
        <pc:chgData name="" userId="621acdac0c2967c4" providerId="LiveId" clId="{7A2CAA77-D07C-4A21-8A07-11E5E4281766}" dt="2021-07-22T09:05:52.079" v="1920" actId="2696"/>
        <pc:sldMkLst>
          <pc:docMk/>
          <pc:sldMk cId="3035506895" sldId="308"/>
        </pc:sldMkLst>
        <pc:graphicFrameChg chg="modGraphic">
          <ac:chgData name="" userId="621acdac0c2967c4" providerId="LiveId" clId="{7A2CAA77-D07C-4A21-8A07-11E5E4281766}" dt="2021-07-22T07:55:02.311" v="94" actId="20577"/>
          <ac:graphicFrameMkLst>
            <pc:docMk/>
            <pc:sldMk cId="3035506895" sldId="308"/>
            <ac:graphicFrameMk id="5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706D2D-E89A-491A-9FF5-C2F7E5A42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F3CB9-8C40-4C44-9052-795DFB2046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A19DF-362C-4BA8-8F74-4A612207C02B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F7E1A-1401-4D79-90C3-F263E86EE2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C035B-DE5A-4891-8107-45A4DA3A1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44F7-6019-4847-A59C-A1F32912CC3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6540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096C-5A8E-4883-B469-D7001B51B8B4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7E978-7566-45F9-9728-45672C48CAB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745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DA47-D576-4454-8FE0-84DF0EF85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86FC5-E932-4410-B4C5-CBEEAACB4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7B058-019A-4C64-ACD8-BF7AA4BF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5DF1B-29D4-4E8D-80D1-FB6DC39C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003C3-2798-4086-A23D-F90BD178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7" name="Picture 6" descr="A picture containing businesscard&#10;&#10;Description generated with high confidence">
            <a:extLst>
              <a:ext uri="{FF2B5EF4-FFF2-40B4-BE49-F238E27FC236}">
                <a16:creationId xmlns:a16="http://schemas.microsoft.com/office/drawing/2014/main" id="{5018AD57-CB82-4DCA-909D-D487706D0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r="14236" b="12892"/>
          <a:stretch/>
        </p:blipFill>
        <p:spPr>
          <a:xfrm>
            <a:off x="10928350" y="38100"/>
            <a:ext cx="1263650" cy="1075864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A50B0C13-4C6F-4DE1-9670-1490398F7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320"/>
            <a:ext cx="1219200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4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CEB2-680E-41C8-A648-AFB2784B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66E31-3525-44CD-9328-40B8B6152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8E927-FC84-4084-B685-78459B34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AEE44-7A7A-484C-909D-2699B846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3D3C8-24A4-4352-8DE6-CAB4D462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456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EC7E4-80F7-43D8-B217-DB48C1927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82392-CBB7-4EC1-B06D-68F2D0787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1F80B-DE2D-46B4-906E-FE0BF4F1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9857-0B95-4DC5-A072-24518210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57F2E-ADBF-4405-8F76-345E7187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103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C6D0-1E99-4B62-AEAC-F208C223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161FD-8B43-4229-B2DD-4A474B3A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F5C8F-5C2D-440C-861D-E02538B4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A289-B5F6-439D-BE92-FD31BB8E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9B4D9-6A52-4110-87AC-2C03505F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E235730-B319-4A44-BB49-E521E94C4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320"/>
            <a:ext cx="1219200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6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35EE-6CB9-4C36-A504-A72F1744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D5867-1BA9-4716-AEEF-53B4DA3E2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17775-3CE3-460E-A321-76076557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FA315-0CCF-4DD0-AB75-EC7E0144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1626C-CC45-49B3-B112-9A5C5EBA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4BE68-4F8A-48D4-9814-F0BB6673758B}"/>
              </a:ext>
            </a:extLst>
          </p:cNvPr>
          <p:cNvGrpSpPr/>
          <p:nvPr userDrawn="1"/>
        </p:nvGrpSpPr>
        <p:grpSpPr>
          <a:xfrm>
            <a:off x="0" y="7481"/>
            <a:ext cx="12192000" cy="6850519"/>
            <a:chOff x="0" y="7481"/>
            <a:chExt cx="12192000" cy="68505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3181D6-5707-48FA-AB2D-C0D331A63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22320"/>
              <a:ext cx="12192000" cy="3535680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F492574-B6AC-4F17-95B3-25774B67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481"/>
              <a:ext cx="12192000" cy="3492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12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878B-BACA-4429-9EFE-FA4C0A8C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5AC3F-5341-440E-BD26-8A532920D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25F80-6EB3-4029-98E4-1CD09F18A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E3219-ADD8-45F1-B43D-B00F48DF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204B7-3B4A-45D2-8FD2-C028458B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8FDF-111B-4AA6-9CD3-39F8ABC8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23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AFC3-A844-46D9-9D6A-76E429BB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34B4C-899A-45C6-9B22-604ED18D8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54B79-13FF-4E62-A2F0-A83302A20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AA0C3-9420-493C-8DAF-0B8B22257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7A934-3802-4723-8043-0775CE67F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81885-5CAB-42B0-BC29-C55857AC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F5EF6-5D9A-449F-AB22-3EDFC5B5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BE8B9-6149-48AE-AE08-901C4FDA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807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F6F3-C5F3-49C6-B71C-6BAD3C0F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1BD16-5B2D-4DFE-A9E7-815661C8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67E90-08EE-4E6E-97E6-3A47A507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61C06-A245-4C9B-B9F3-09BFC621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567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7183-440A-4FB9-9AE7-2E266344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781DD-6F1B-45AA-87D4-BA2AD881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EE21-B6E2-4E74-B3B7-8D2A6528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0748B8-72E4-4CDB-B0D9-F29C85B5F6EC}"/>
              </a:ext>
            </a:extLst>
          </p:cNvPr>
          <p:cNvGrpSpPr/>
          <p:nvPr userDrawn="1"/>
        </p:nvGrpSpPr>
        <p:grpSpPr>
          <a:xfrm>
            <a:off x="0" y="7481"/>
            <a:ext cx="12192000" cy="6850519"/>
            <a:chOff x="0" y="7481"/>
            <a:chExt cx="12192000" cy="68505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26F4AE-0DC9-4715-9328-A0BD6EFFD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22320"/>
              <a:ext cx="12192000" cy="3535680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25066C27-5102-498F-BCF0-C61B85CA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481"/>
              <a:ext cx="12192000" cy="3492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026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4C97-6FD0-41C9-BBEC-B9D74EDE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2189-EC56-4D35-A304-4A2D4D50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69169-C843-45E6-AD7A-CD85C0272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605B0-2469-46C1-8871-D058DFF2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DFD37-F055-4453-9E65-1D612476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C33C3-395E-49A2-A73B-5A3385C3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32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FA8E-F7C7-44FF-8000-CE7E1A71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AB183-E24E-4A0C-A56A-A50DADB2C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100BB-D662-40A0-83DD-89992C143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BDE75-5AF6-4E27-AB0D-525CB9CE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78F52-AB9A-4E12-9AA9-7E32DBE6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D61F4-1C69-4B82-9C10-AF192870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536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6F692-F17B-4DFE-B535-DC3FA218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07F2B-8F7A-4C67-95B8-F83EBB05D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58D33-8277-45E4-98CB-8CBF923E3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050F-42CF-4438-ABBC-DF112516D7DE}" type="datetimeFigureOut">
              <a:rPr lang="th-TH" smtClean="0"/>
              <a:pPr/>
              <a:t>22/07/64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752B-E488-4090-A859-C7F114515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E32E8-1D3F-4F94-8D56-D6E799D94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63D60-5CA8-42DE-8362-F1BA63FFE2B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75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C4F60ED-7E1B-4493-9A2D-7C9CB986A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21971" r="33130" b="61455"/>
          <a:stretch/>
        </p:blipFill>
        <p:spPr>
          <a:xfrm>
            <a:off x="5987740" y="4849409"/>
            <a:ext cx="5969620" cy="1136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24" name="TextBox 23" hidden="1">
            <a:extLst>
              <a:ext uri="{FF2B5EF4-FFF2-40B4-BE49-F238E27FC236}">
                <a16:creationId xmlns:a16="http://schemas.microsoft.com/office/drawing/2014/main" id="{5E222730-7A08-434A-8B2D-3FD373E4F16F}"/>
              </a:ext>
            </a:extLst>
          </p:cNvPr>
          <p:cNvSpPr txBox="1"/>
          <p:nvPr/>
        </p:nvSpPr>
        <p:spPr>
          <a:xfrm>
            <a:off x="-92926" y="5090160"/>
            <a:ext cx="123555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spc="50" dirty="0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B Chidlom X Bold" panose="02000806000000020004" pitchFamily="2" charset="-34"/>
                <a:cs typeface="DB Chidlom X Bold" panose="02000806000000020004" pitchFamily="2" charset="-34"/>
              </a:rPr>
              <a:t>มหาวิทยาลัยเทคโนโลยีราชมงคลพระนคร</a:t>
            </a:r>
          </a:p>
          <a:p>
            <a:pPr algn="ctr"/>
            <a:endParaRPr lang="th-TH" b="1" spc="50" dirty="0">
              <a:ln w="190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28136" y="1038730"/>
            <a:ext cx="10731259" cy="179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รายงานผลการตรวจประเมิน</a:t>
            </a:r>
          </a:p>
          <a:p>
            <a:pPr algn="ctr">
              <a:lnSpc>
                <a:spcPct val="110000"/>
              </a:lnSpc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จากคณะกรรมการประเมินคุณภาพ </a:t>
            </a:r>
            <a:r>
              <a:rPr lang="th-TH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ระดับสำนักงานอธิการบดี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</a:br>
            <a:r>
              <a:rPr lang="th-TH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 ประจำปีการศึกษา 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9900CC"/>
                  </a:glow>
                </a:effectLst>
                <a:latin typeface="DB Chidlom X" panose="02000506000000020004" pitchFamily="2" charset="-34"/>
                <a:cs typeface="DB Chidlom X" panose="02000506000000020004" pitchFamily="2" charset="-34"/>
              </a:rPr>
              <a:t>2563</a:t>
            </a:r>
            <a:endParaRPr lang="th-TH" sz="1050" b="1" dirty="0">
              <a:effectLst>
                <a:glow rad="76200">
                  <a:srgbClr val="9900CC"/>
                </a:glow>
              </a:effectLst>
              <a:latin typeface="DB Chidlom X" panose="02000506000000020004" pitchFamily="2" charset="-34"/>
              <a:cs typeface="DB Chidlom X" panose="02000506000000020004" pitchFamily="2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15624" y="3072082"/>
            <a:ext cx="5905500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effectLst>
                  <a:glow rad="228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Chidlom X Medium" panose="02000806000000020004" pitchFamily="2" charset="-34"/>
                <a:cs typeface="DB Chidlom X Medium" panose="02000806000000020004" pitchFamily="2" charset="-34"/>
              </a:rPr>
              <a:t>วันพฤหัสบดีที่  </a:t>
            </a:r>
            <a:r>
              <a:rPr lang="en-US" dirty="0">
                <a:effectLst>
                  <a:glow rad="228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Chidlom X Medium" panose="02000806000000020004" pitchFamily="2" charset="-34"/>
                <a:cs typeface="DB Chidlom X Medium" panose="02000806000000020004" pitchFamily="2" charset="-34"/>
              </a:rPr>
              <a:t>22</a:t>
            </a:r>
            <a:r>
              <a:rPr lang="th-TH" dirty="0">
                <a:effectLst>
                  <a:glow rad="228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Chidlom X Medium" panose="02000806000000020004" pitchFamily="2" charset="-34"/>
                <a:cs typeface="DB Chidlom X Medium" panose="02000806000000020004" pitchFamily="2" charset="-34"/>
              </a:rPr>
              <a:t> กรกฎาคม 256</a:t>
            </a:r>
            <a:r>
              <a:rPr lang="en-US" dirty="0">
                <a:effectLst>
                  <a:glow rad="228600">
                    <a:srgbClr val="7030A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Chidlom X Medium" panose="02000806000000020004" pitchFamily="2" charset="-34"/>
                <a:cs typeface="DB Chidlom X Medium" panose="02000806000000020004" pitchFamily="2" charset="-34"/>
              </a:rPr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9379797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2293257" y="289152"/>
            <a:ext cx="7924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จุดแข็ง แนวทางเสริมจุดแข็ง จุดที่ควรพัฒนา </a:t>
            </a:r>
            <a:b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และข้อเสนอแนะ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500" y="1445124"/>
            <a:ext cx="10952980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th-TH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ระดับความสำเร็จในการให้บริการของสำนักงานอธิการบดี</a:t>
            </a:r>
            <a:endParaRPr lang="en-US" sz="36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05897"/>
              </p:ext>
            </p:extLst>
          </p:nvPr>
        </p:nvGraphicFramePr>
        <p:xfrm>
          <a:off x="731520" y="2247871"/>
          <a:ext cx="10607040" cy="26898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7931">
                  <a:extLst>
                    <a:ext uri="{9D8B030D-6E8A-4147-A177-3AD203B41FA5}">
                      <a16:colId xmlns:a16="http://schemas.microsoft.com/office/drawing/2014/main" val="1367664917"/>
                    </a:ext>
                  </a:extLst>
                </a:gridCol>
                <a:gridCol w="5309109">
                  <a:extLst>
                    <a:ext uri="{9D8B030D-6E8A-4147-A177-3AD203B41FA5}">
                      <a16:colId xmlns:a16="http://schemas.microsoft.com/office/drawing/2014/main" val="1478952154"/>
                    </a:ext>
                  </a:extLst>
                </a:gridCol>
              </a:tblGrid>
              <a:tr h="68792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จุดที่ควรพัฒนา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ข้อเสนอแนะในการพัฒนา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940280702"/>
                  </a:ext>
                </a:extLst>
              </a:tr>
              <a:tr h="20019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ช่องทางการร้องเรียนค่อนข้างน้อย ไม่สอดคล้องกับยุคสมัย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ควรเพิ่มช่องทางการร้องเรียนให้มากขึ้น</a:t>
                      </a:r>
                      <a:b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ำหนดแนวทางในการเชื่อมโยงข้อมูลและบูรณาการการทำงานร่วมกันในการจัดการข้อร้องเรียนให้มีความรวดเร็ว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7456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816596"/>
      </p:ext>
    </p:extLst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2293257" y="289152"/>
            <a:ext cx="7924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จุดแข็ง แนวทางเสริมจุดแข็ง จุดที่ควรพัฒนา </a:t>
            </a:r>
            <a:b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และข้อเสนอแนะ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9445" y="1355733"/>
            <a:ext cx="569098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สรุปผลการวิเคราะข้อเสนอแนะ </a:t>
            </a:r>
            <a:r>
              <a:rPr lang="en-US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ภาพรวม</a:t>
            </a:r>
            <a:r>
              <a:rPr lang="en-US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41763"/>
              </p:ext>
            </p:extLst>
          </p:nvPr>
        </p:nvGraphicFramePr>
        <p:xfrm>
          <a:off x="452831" y="1990134"/>
          <a:ext cx="11257389" cy="2886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57389">
                  <a:extLst>
                    <a:ext uri="{9D8B030D-6E8A-4147-A177-3AD203B41FA5}">
                      <a16:colId xmlns:a16="http://schemas.microsoft.com/office/drawing/2014/main" val="448664508"/>
                    </a:ext>
                  </a:extLst>
                </a:gridCol>
              </a:tblGrid>
              <a:tr h="6243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ข้อเสนอแนะเพื่อการพัฒนา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รกำหนดให้มีผู้รับผิดชอบในแต่ละหน่วยงานในการประสานข้อมูลเพื่อการให้บริการและประชาสัมพันธ์ทั้งภายในและภายนอกองค์กร รวมถึงการส่งต่อข้อมูลให้กับกองสื่อสารองค์การ               เพื่อการเผยแพร่ข้อมูลข่าวสารในรูปแบบต่างๆ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32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ควรมีระบบการติดตามและรายงานผลตามขั้นตอนการเสนอขอกำหนดตำแหน่งที่สูงขึ้นของบุคลากร</a:t>
                      </a:r>
                    </a:p>
                  </a:txBody>
                  <a:tcPr marL="41413" marR="41413" marT="41413" marB="41413"/>
                </a:tc>
                <a:extLst>
                  <a:ext uri="{0D108BD9-81ED-4DB2-BD59-A6C34878D82A}">
                    <a16:rowId xmlns:a16="http://schemas.microsoft.com/office/drawing/2014/main" val="762606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748426"/>
      </p:ext>
    </p:extLst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561D2A-EFEB-424F-9477-E14F6C16C5EB}"/>
              </a:ext>
            </a:extLst>
          </p:cNvPr>
          <p:cNvGrpSpPr/>
          <p:nvPr/>
        </p:nvGrpSpPr>
        <p:grpSpPr>
          <a:xfrm>
            <a:off x="0" y="7481"/>
            <a:ext cx="12192000" cy="6850519"/>
            <a:chOff x="0" y="7481"/>
            <a:chExt cx="12192000" cy="68505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4F7EE0-3D15-4391-B90C-0E16E0B16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22320"/>
              <a:ext cx="12192000" cy="3535680"/>
            </a:xfrm>
            <a:prstGeom prst="rect">
              <a:avLst/>
            </a:prstGeom>
          </p:spPr>
        </p:pic>
        <p:pic>
          <p:nvPicPr>
            <p:cNvPr id="7" name="Picture 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8C5AE7C2-35D9-42E8-BA23-71167826D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481"/>
              <a:ext cx="12192000" cy="3492957"/>
            </a:xfrm>
            <a:prstGeom prst="rect">
              <a:avLst/>
            </a:prstGeom>
          </p:spPr>
        </p:pic>
      </p:grpSp>
      <p:sp>
        <p:nvSpPr>
          <p:cNvPr id="4" name="Parallelogram 3">
            <a:extLst>
              <a:ext uri="{FF2B5EF4-FFF2-40B4-BE49-F238E27FC236}">
                <a16:creationId xmlns:a16="http://schemas.microsoft.com/office/drawing/2014/main" id="{C701361B-BD70-4A17-940D-5D10A39625A5}"/>
              </a:ext>
            </a:extLst>
          </p:cNvPr>
          <p:cNvSpPr/>
          <p:nvPr/>
        </p:nvSpPr>
        <p:spPr>
          <a:xfrm>
            <a:off x="1979889" y="1827375"/>
            <a:ext cx="8483669" cy="1832965"/>
          </a:xfrm>
          <a:prstGeom prst="parallelogram">
            <a:avLst>
              <a:gd name="adj" fmla="val 5843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chemeClr val="bg1"/>
              </a:solidFill>
              <a:latin typeface="DB Chidlom X" panose="02000506000000020004" pitchFamily="2" charset="-34"/>
              <a:cs typeface="DB Chidlom X" panose="02000506000000020004" pitchFamily="2" charset="-34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DD411518-B65F-4433-9126-2D584636D905}"/>
              </a:ext>
            </a:extLst>
          </p:cNvPr>
          <p:cNvSpPr/>
          <p:nvPr/>
        </p:nvSpPr>
        <p:spPr>
          <a:xfrm>
            <a:off x="2208021" y="2017243"/>
            <a:ext cx="8483669" cy="1643098"/>
          </a:xfrm>
          <a:prstGeom prst="parallelogram">
            <a:avLst>
              <a:gd name="adj" fmla="val 59041"/>
            </a:avLst>
          </a:prstGeom>
          <a:solidFill>
            <a:srgbClr val="7030A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B Chidlom X Bold" panose="02000806000000020004" pitchFamily="2" charset="-34"/>
                <a:cs typeface="DB Chidlom X Bold" panose="02000806000000020004" pitchFamily="2" charset="-34"/>
              </a:rPr>
              <a:t>The End</a:t>
            </a:r>
            <a:endParaRPr lang="th-TH" sz="6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DB Chidlom X Bold" panose="02000806000000020004" pitchFamily="2" charset="-34"/>
              <a:cs typeface="DB Chidlom X Bold" panose="02000806000000020004" pitchFamily="2" charset="-34"/>
            </a:endParaRPr>
          </a:p>
          <a:p>
            <a:pPr algn="ctr"/>
            <a:endParaRPr lang="th-TH" sz="3600" b="1" dirty="0">
              <a:solidFill>
                <a:schemeClr val="bg1"/>
              </a:solidFill>
              <a:latin typeface="DB Chidlom X" panose="02000506000000020004" pitchFamily="2" charset="-34"/>
              <a:cs typeface="DB Chidlom X" panose="02000506000000020004" pitchFamily="2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2687437" y="4040074"/>
            <a:ext cx="7524838" cy="14401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8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DB Chidlom X Bold" panose="02000806000000020004" pitchFamily="2" charset="-34"/>
                <a:cs typeface="DB Chidlom X Bold" panose="02000806000000020004" pitchFamily="2" charset="-34"/>
              </a:rPr>
              <a:t>ขอบพระคุณทุกท่าน</a:t>
            </a:r>
          </a:p>
        </p:txBody>
      </p:sp>
    </p:spTree>
    <p:extLst>
      <p:ext uri="{BB962C8B-B14F-4D97-AF65-F5344CB8AC3E}">
        <p14:creationId xmlns:p14="http://schemas.microsoft.com/office/powerpoint/2010/main" val="1517019094"/>
      </p:ext>
    </p:extLst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179103" y="601892"/>
            <a:ext cx="7924800" cy="13430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ผู้รับผิดชอบประเมินตัวบ่งชี้ของสำนักงานอธิการบดี</a:t>
            </a:r>
            <a:b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ประจำปีการศึกษา </a:t>
            </a:r>
            <a:r>
              <a:rPr lang="en-US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</a:t>
            </a:r>
            <a:r>
              <a:rPr lang="th-TH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endParaRPr lang="th-TH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586155"/>
              </p:ext>
            </p:extLst>
          </p:nvPr>
        </p:nvGraphicFramePr>
        <p:xfrm>
          <a:off x="3084240" y="2276872"/>
          <a:ext cx="6624736" cy="2735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9122">
                <a:tc>
                  <a:txBody>
                    <a:bodyPr/>
                    <a:lstStyle/>
                    <a:p>
                      <a:pPr algn="ctr"/>
                      <a:r>
                        <a:rPr lang="th-TH" sz="3200" i="0" dirty="0">
                          <a:latin typeface="TH SarabunPSK" pitchFamily="34" charset="-34"/>
                          <a:cs typeface="TH SarabunPSK" pitchFamily="34" charset="-34"/>
                        </a:rPr>
                        <a:t>ผู้ตรวจ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024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H SarabunPSK" pitchFamily="34" charset="-34"/>
                          <a:cs typeface="TH SarabunPSK" pitchFamily="34" charset="-34"/>
                        </a:rPr>
                        <a:t>		</a:t>
                      </a:r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ผศ.พิเชฐ  จิรประเสริฐวงศ์</a:t>
                      </a:r>
                      <a:endParaRPr lang="th-TH" sz="32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TH SarabunPSK" pitchFamily="34" charset="-34"/>
                          <a:cs typeface="TH SarabunPSK" pitchFamily="34" charset="-34"/>
                        </a:rPr>
                        <a:t>		</a:t>
                      </a:r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ผศ.ดร.ฉันทนา  ปาปัดถา</a:t>
                      </a:r>
                      <a:endParaRPr lang="th-TH" sz="32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TH SarabunPSK" pitchFamily="34" charset="-34"/>
                          <a:cs typeface="TH SarabunPSK" pitchFamily="34" charset="-34"/>
                        </a:rPr>
                        <a:t>		</a:t>
                      </a:r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ดร.จรัสพิมพ์  วังเย็น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857616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2205" y="414935"/>
            <a:ext cx="9456057" cy="782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ตาราง ป. 1 ผลการประเมินรายตัวบ่งชี้ตามองค์ประกอบคุณภาพ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29237"/>
              </p:ext>
            </p:extLst>
          </p:nvPr>
        </p:nvGraphicFramePr>
        <p:xfrm>
          <a:off x="1066797" y="1197895"/>
          <a:ext cx="10418621" cy="53254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7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71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637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99"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ตัวตั้ง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SAR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ข้อ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3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เฉลี่ยคะแนนองค์ประกอบที่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362473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.2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en-US" sz="2400" b="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100</a:t>
                      </a:r>
                    </a:p>
                    <a:p>
                      <a:pPr algn="ctr"/>
                      <a:r>
                        <a:rPr lang="en-US" sz="2400" b="0" u="non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 b="0" u="none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703373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2.3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93635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2.4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เรื่อง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เรื่อง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76052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1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624278"/>
      </p:ext>
    </p:extLst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9116" y="96235"/>
            <a:ext cx="9942286" cy="782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ตาราง ป. 1 ผลการประเมินรายตัวบ่งชี้ตามองค์ประกอบคุณภาพ (ต่อ)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451765"/>
              </p:ext>
            </p:extLst>
          </p:nvPr>
        </p:nvGraphicFramePr>
        <p:xfrm>
          <a:off x="1302327" y="955395"/>
          <a:ext cx="9884297" cy="5504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222">
                  <a:extLst>
                    <a:ext uri="{9D8B030D-6E8A-4147-A177-3AD203B41FA5}">
                      <a16:colId xmlns:a16="http://schemas.microsoft.com/office/drawing/2014/main" val="17561640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6450040"/>
                    </a:ext>
                  </a:extLst>
                </a:gridCol>
                <a:gridCol w="1080656">
                  <a:extLst>
                    <a:ext uri="{9D8B030D-6E8A-4147-A177-3AD203B41FA5}">
                      <a16:colId xmlns:a16="http://schemas.microsoft.com/office/drawing/2014/main" val="544850602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79688437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9873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687"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ตัวตั้ง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SAR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7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016617"/>
                  </a:ext>
                </a:extLst>
              </a:tr>
              <a:tr h="55987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2.7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26298"/>
                  </a:ext>
                </a:extLst>
              </a:tr>
              <a:tr h="571894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64943"/>
                  </a:ext>
                </a:extLst>
              </a:tr>
              <a:tr h="55987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199816"/>
                  </a:ext>
                </a:extLst>
              </a:tr>
              <a:tr h="55987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305047"/>
                  </a:ext>
                </a:extLst>
              </a:tr>
              <a:tr h="55987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7238"/>
                  </a:ext>
                </a:extLst>
              </a:tr>
              <a:tr h="483843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2.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ข้อ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772488"/>
                  </a:ext>
                </a:extLst>
              </a:tr>
              <a:tr h="559873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เฉลี่ยคะแนนองค์ประกอบที่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4.83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4.83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1637"/>
      </p:ext>
    </p:extLst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5320" y="108992"/>
            <a:ext cx="10399486" cy="782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ตาราง ป. 1 ผลการประเมินรายตัวบ่งชี้ตามองค์ประกอบคุณภาพ (ต่อ)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529768"/>
              </p:ext>
            </p:extLst>
          </p:nvPr>
        </p:nvGraphicFramePr>
        <p:xfrm>
          <a:off x="962891" y="678592"/>
          <a:ext cx="10266218" cy="5305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83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74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637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บรรลุเป้าหมาย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22"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ตัวตั้ง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SAR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3.1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ข้อ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3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เฉลี่ยคะแนนองค์ประกอบที่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3881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ค่าเฉลี่ย 4.00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13.41</a:t>
                      </a:r>
                      <a:endParaRPr lang="th-TH" sz="2400" b="0" u="sng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4.47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คะแนน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55630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ตัวบ่งชี้ที่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หน่วยงาน/รางวัล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2400" b="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หน่วยงาน/รางวัล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16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เฉลี่ยคะแนนองค์ประกอบที่</a:t>
                      </a:r>
                      <a:r>
                        <a:rPr lang="th-TH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4.67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4.67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3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เฉลี่ยคะแนนรวมทุกองค์ประกอบ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4.82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4.82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864608"/>
      </p:ext>
    </p:extLst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0" y="417240"/>
            <a:ext cx="8252792" cy="782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สรุปผลประเมินตามองค์ประกอบคุณภาพ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39450"/>
              </p:ext>
            </p:extLst>
          </p:nvPr>
        </p:nvGraphicFramePr>
        <p:xfrm>
          <a:off x="588819" y="1063010"/>
          <a:ext cx="11014361" cy="5483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7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6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35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องค์ประกอบคุณภาพ</a:t>
                      </a:r>
                      <a:endParaRPr lang="en-US" sz="18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คะแนนการประเมินเฉลี่ย</a:t>
                      </a:r>
                      <a:endParaRPr lang="en-US" sz="18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  <a:endParaRPr lang="en-US" sz="18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0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คะแนนเฉลี่ย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0.00 – 1.50  การดำเนินงานต้องปรับปรุงเร่งด่วน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1.51 – 2.50  การดำเนินงานต้องปรับปรุง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2.51 – 3.50  การดำเนินงานระดับพอใช้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3.51 – 4.50  การดำเนินงานระดับดี</a:t>
                      </a:r>
                      <a:endParaRPr lang="en-US" sz="14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4.51 – 5.00  การดำเนินงานระดับดีมาก</a:t>
                      </a:r>
                      <a:endParaRPr lang="en-US" sz="1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044">
                <a:tc>
                  <a:txBody>
                    <a:bodyPr/>
                    <a:lstStyle/>
                    <a:p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1.  ระบบการบริหารจัดการที่มีประสิทธิภาพ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spc="-6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5.00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imes New Roman" panose="02020603050405020304" pitchFamily="18" charset="0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-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5.00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ดีมาก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169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2. 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การปฎิบัติตามพันธกิจหลักของสำนักงานอธิการบดี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spc="-6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4.90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4.50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4.83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705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3. 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การพัฒนาบุคลากร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spc="-6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5.00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5.00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imes New Roman" panose="02020603050405020304" pitchFamily="18" charset="0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5.00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02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4. 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ระดับความสำเร็จในการให้บริการของสำนักงานอธิการบดี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spc="-60" dirty="0">
                          <a:effectLst/>
                          <a:latin typeface="Times New Roman" panose="02020603050405020304" pitchFamily="18" charset="0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-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4.67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Angsana New" panose="02020603050405020304" pitchFamily="18" charset="-34"/>
                        </a:rPr>
                        <a:t>4.67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spc="-6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4.92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en-US" sz="2800" b="1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2800" b="1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ผลการประเมิน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spc="-60" dirty="0">
                          <a:effectLst/>
                          <a:latin typeface="Times New Roman" panose="02020603050405020304" pitchFamily="18" charset="0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imes New Roman" panose="02020603050405020304" pitchFamily="18" charset="0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248652"/>
      </p:ext>
    </p:extLst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928913" y="318181"/>
            <a:ext cx="9782629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จุดแข็ง แนวทางเสริมจุดแข็ง จุดที่ควรพัฒนา </a:t>
            </a:r>
            <a:b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และข้อเสนอแนะ</a:t>
            </a:r>
          </a:p>
        </p:txBody>
      </p:sp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523721" y="1583267"/>
            <a:ext cx="8796492" cy="516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ระบบการบริหารจัดการที่มีประสิทธิภาพ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8A0E61-EE80-48F0-9177-ABD0C8CD4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38451"/>
              </p:ext>
            </p:extLst>
          </p:nvPr>
        </p:nvGraphicFramePr>
        <p:xfrm>
          <a:off x="892629" y="2247871"/>
          <a:ext cx="10357261" cy="4309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92534">
                  <a:extLst>
                    <a:ext uri="{9D8B030D-6E8A-4147-A177-3AD203B41FA5}">
                      <a16:colId xmlns:a16="http://schemas.microsoft.com/office/drawing/2014/main" val="1367664917"/>
                    </a:ext>
                  </a:extLst>
                </a:gridCol>
                <a:gridCol w="5264727">
                  <a:extLst>
                    <a:ext uri="{9D8B030D-6E8A-4147-A177-3AD203B41FA5}">
                      <a16:colId xmlns:a16="http://schemas.microsoft.com/office/drawing/2014/main" val="1478952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จุดแข็ง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แนวทางเสริมจุดแข็ง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131298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มีการจัดทำองค์ความรู้จากการปฏิบัติงานจริงที่สามารถนำไปใช้ประโยชน์ได้จริง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ควรจัดให้มีการเผยแพร่ให้สามารถเข้าถึงได้ง่าย เช่น กำหนดเมนูการจัดการความรู้ไว้ในหน้าโฮมเพจของกองกลาง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61876600"/>
                  </a:ext>
                </a:extLst>
              </a:tr>
              <a:tr h="6179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จุดที่ควรพัฒนา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ข้อเสนอแนะในการพัฒนา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940280702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การบริหารความเสี่ยงในเรื่องการป้องกันและการควบคุมการระบาดของการติดเชื้อไวรัสโควิด-</a:t>
                      </a: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 </a:t>
                      </a: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ของบุคลากรและนักศึกษายังไม่สอดคล้องกับสถานการปัจจุบัน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ควรปรับกระบวนการในการควบคุมความเสี่ยงให้มีความสอดคล้องกับสถานการปัจจุบัน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7456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5797"/>
      </p:ext>
    </p:extLst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2090057" y="260124"/>
            <a:ext cx="7924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จุดแข็ง แนวทางเสริมจุดแข็ง จุดที่ควรพัฒนา </a:t>
            </a:r>
            <a:b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และข้อเสนอแนะ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867" y="1533276"/>
            <a:ext cx="1157162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การปฎิบัติตามพันธกิจหลักของสำนักงานอธิการบดี</a:t>
            </a:r>
            <a:endParaRPr lang="en-US" sz="36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F277AF-478C-4FC7-A84B-9EA689FA5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588716"/>
              </p:ext>
            </p:extLst>
          </p:nvPr>
        </p:nvGraphicFramePr>
        <p:xfrm>
          <a:off x="731520" y="2247871"/>
          <a:ext cx="10518370" cy="34874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3643">
                  <a:extLst>
                    <a:ext uri="{9D8B030D-6E8A-4147-A177-3AD203B41FA5}">
                      <a16:colId xmlns:a16="http://schemas.microsoft.com/office/drawing/2014/main" val="1367664917"/>
                    </a:ext>
                  </a:extLst>
                </a:gridCol>
                <a:gridCol w="5264727">
                  <a:extLst>
                    <a:ext uri="{9D8B030D-6E8A-4147-A177-3AD203B41FA5}">
                      <a16:colId xmlns:a16="http://schemas.microsoft.com/office/drawing/2014/main" val="1478952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จุดแข็ง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แนวทางเสริมจุดแข็ง</a:t>
                      </a:r>
                      <a:endParaRPr lang="en-US" sz="32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131298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มีระบบสารสนเทศพร้อมใช้งานเหมาะกับสถานการปัจจุบัน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ควรกำหนดนโยบายให้เกิดการใช้งานระบบสารสนเทศได้อย่างเต็มประสิทธิภาพ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61876600"/>
                  </a:ext>
                </a:extLst>
              </a:tr>
              <a:tr h="6179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จุดที่ควรพัฒนา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ข้อเสนอแนะในการพัฒนา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940280702"/>
                  </a:ext>
                </a:extLst>
              </a:tr>
              <a:tr h="115385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ขาดการเปรียบเทียบผลการดำเนินงานด้านการสื่อสารองค์กร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ควรทำการเปรียบเทียบผลการดำเนินการย้อนหลังและนำเสนอต่อผู้บริหารเพื่อกำหนดทิศทางการพัฒนา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7456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986056"/>
      </p:ext>
    </p:extLst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2293257" y="289152"/>
            <a:ext cx="7924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จุดแข็ง แนวทางเสริมจุดแข็ง จุดที่ควรพัฒนา </a:t>
            </a:r>
            <a:b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และข้อเสนอแนะ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332" y="1719543"/>
            <a:ext cx="11159067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องค์ประกอบที่ </a:t>
            </a:r>
            <a:r>
              <a:rPr lang="en-US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 การพัฒนาบุคลากร</a:t>
            </a:r>
            <a:endParaRPr lang="en-US" sz="36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805D59-EFFC-4D7A-B25E-964191A49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584435"/>
              </p:ext>
            </p:extLst>
          </p:nvPr>
        </p:nvGraphicFramePr>
        <p:xfrm>
          <a:off x="746798" y="2523126"/>
          <a:ext cx="9471259" cy="18117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71259">
                  <a:extLst>
                    <a:ext uri="{9D8B030D-6E8A-4147-A177-3AD203B41FA5}">
                      <a16:colId xmlns:a16="http://schemas.microsoft.com/office/drawing/2014/main" val="1367664917"/>
                    </a:ext>
                  </a:extLst>
                </a:gridCol>
              </a:tblGrid>
              <a:tr h="6179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ข้อเสนอแนะในการพัฒนา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940280702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ควรมีการกำกับติดตามผลของการพัฒนาบุคลากรในแต่ละด้านที่กำหนดไว้ตามแผนพัฒนาบุคลากร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7456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771808"/>
      </p:ext>
    </p:extLst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1006</Words>
  <Application>Microsoft Office PowerPoint</Application>
  <PresentationFormat>Widescreen</PresentationFormat>
  <Paragraphs>249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</vt:lpstr>
      <vt:lpstr>Calibri Light</vt:lpstr>
      <vt:lpstr>TH SarabunPSK</vt:lpstr>
      <vt:lpstr>Angsana New</vt:lpstr>
      <vt:lpstr>Cordia New</vt:lpstr>
      <vt:lpstr>Times New Roman</vt:lpstr>
      <vt:lpstr>DB Chidlom X Bold</vt:lpstr>
      <vt:lpstr>Arial</vt:lpstr>
      <vt:lpstr>Wingdings 2</vt:lpstr>
      <vt:lpstr>DB Chidlom X</vt:lpstr>
      <vt:lpstr>DB Chidlom X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P-Live b</dc:creator>
  <cp:lastModifiedBy>ploy</cp:lastModifiedBy>
  <cp:revision>227</cp:revision>
  <cp:lastPrinted>2018-07-16T05:15:32Z</cp:lastPrinted>
  <dcterms:created xsi:type="dcterms:W3CDTF">2017-09-08T11:13:43Z</dcterms:created>
  <dcterms:modified xsi:type="dcterms:W3CDTF">2021-07-22T09:42:30Z</dcterms:modified>
</cp:coreProperties>
</file>